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24"/>
    <p:restoredTop sz="85195"/>
  </p:normalViewPr>
  <p:slideViewPr>
    <p:cSldViewPr snapToGrid="0" snapToObjects="1">
      <p:cViewPr varScale="1">
        <p:scale>
          <a:sx n="141" d="100"/>
          <a:sy n="141" d="100"/>
        </p:scale>
        <p:origin x="19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07593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47820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15538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1632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77141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1/Data%20Wran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2/Exploratory%20Analysis%20Using%20Pandas%20and%20Matplotlib/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2/Exploratory%20Analysis%20Using%20SQL/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3/Interactive%20Visual%20Analytics%20and%20Dashboard/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3/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4/Predictive%20Analysis%20(Classificatio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coursera.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ibm.com/" TargetMode="External"/><Relationship Id="rId5" Type="http://schemas.openxmlformats.org/officeDocument/2006/relationships/hyperlink" Target="https://www.diagrams.net/" TargetMode="External"/><Relationship Id="rId4" Type="http://schemas.openxmlformats.org/officeDocument/2006/relationships/hyperlink" Target="https://github.com/khhaledahmaad/IBM-Data-Science-Professional-Certificate.git"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khhaledahmaad/IBM-Data-Science-Professional-Certificate/blob/14bd495b945037a64f8381ac41d98005c7696b01/Applied%20Data%20Science%20Capstone/week1/Collecting%20the%20Data/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khhaledahmaad/IBM-Data-Science-Professional-Certificate/blob/14bd495b945037a64f8381ac41d98005c7696b01/Applied%20Data%20Science%20Capstone/week1/Collecting%20the%20Data/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Khaled Ahmed</a:t>
            </a:r>
          </a:p>
          <a:p>
            <a:r>
              <a:rPr lang="en-US" dirty="0">
                <a:solidFill>
                  <a:schemeClr val="bg2"/>
                </a:solidFill>
                <a:latin typeface="Abadi" panose="020B0604020104020204" pitchFamily="34" charset="0"/>
                <a:ea typeface="SF Pro" pitchFamily="2" charset="0"/>
                <a:cs typeface="SF Pro" pitchFamily="2" charset="0"/>
              </a:rPr>
              <a:t>03/06/2022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5741"/>
            <a:ext cx="10687961" cy="4689832"/>
          </a:xfrm>
          <a:prstGeom prst="rect">
            <a:avLst/>
          </a:prstGeom>
        </p:spPr>
        <p:txBody>
          <a:bodyPr/>
          <a:lstStyle/>
          <a:p>
            <a:r>
              <a:rPr lang="en-US" sz="2000" dirty="0">
                <a:solidFill>
                  <a:schemeClr val="accent3">
                    <a:lumMod val="25000"/>
                  </a:schemeClr>
                </a:solidFill>
                <a:latin typeface="Abadi" panose="020B0604020104020204" pitchFamily="34" charset="0"/>
              </a:rPr>
              <a:t>Some Exploratory Data Analysis (EDA) is performed to determine the label for training supervised models</a:t>
            </a:r>
          </a:p>
          <a:p>
            <a:r>
              <a:rPr lang="en-US" sz="2000" dirty="0">
                <a:solidFill>
                  <a:schemeClr val="accent3">
                    <a:lumMod val="25000"/>
                  </a:schemeClr>
                </a:solidFill>
                <a:latin typeface="Abadi" panose="020B0604020104020204" pitchFamily="34" charset="0"/>
              </a:rPr>
              <a:t>The number and occurrences of launches on each site, each orbit and mission outcome per orbit type were calculated</a:t>
            </a:r>
          </a:p>
          <a:p>
            <a:r>
              <a:rPr lang="en-US" sz="2000" dirty="0">
                <a:solidFill>
                  <a:schemeClr val="accent3">
                    <a:lumMod val="25000"/>
                  </a:schemeClr>
                </a:solidFill>
                <a:latin typeface="Abadi" panose="020B0604020104020204" pitchFamily="34" charset="0"/>
              </a:rPr>
              <a:t>A landing outcome label, Class, with 1’s and 0’s from Outcome column was create where;</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‘1’ is the good outcome, i.e., the booster did land</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‘0’ is the bad outcome, i.e., the booster did not land</a:t>
            </a:r>
          </a:p>
          <a:p>
            <a:pPr lvl="1">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a:buFont typeface="Wingdings" pitchFamily="2" charset="2"/>
              <a:buChar char="q"/>
            </a:pPr>
            <a:r>
              <a:rPr lang="en-US" sz="2000" dirty="0"/>
              <a:t> Source Code:</a:t>
            </a:r>
            <a:endParaRPr lang="en-US" sz="1600" dirty="0"/>
          </a:p>
          <a:p>
            <a:pPr lvl="1">
              <a:buFont typeface="Courier New" panose="02070309020205020404" pitchFamily="49" charset="0"/>
              <a:buChar char="o"/>
            </a:pPr>
            <a:r>
              <a:rPr lang="en-US" sz="1600" dirty="0">
                <a:hlinkClick r:id="rId3"/>
              </a:rPr>
              <a:t>https://github.com/khhaledahmaad/IBM-Data-Science-Professional-Certificate/blob/14bd495b945037a64f8381ac41d98005c7696b01/Applied Data Science Capstone/week1/Data Wrangling/labs-jupyter-spacex-Data wrangling.ipynb</a:t>
            </a:r>
            <a:endParaRPr lang="en-US" sz="16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407CAF3A-F5C9-88FA-FD64-BFD01464795B}"/>
              </a:ext>
            </a:extLst>
          </p:cNvPr>
          <p:cNvPicPr>
            <a:picLocks noChangeAspect="1"/>
          </p:cNvPicPr>
          <p:nvPr/>
        </p:nvPicPr>
        <p:blipFill>
          <a:blip r:embed="rId4"/>
          <a:stretch>
            <a:fillRect/>
          </a:stretch>
        </p:blipFill>
        <p:spPr>
          <a:xfrm>
            <a:off x="3541222" y="3836146"/>
            <a:ext cx="5145535" cy="89721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6538"/>
            <a:ext cx="10687962" cy="5042812"/>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To perform EDA, scatter plots and a bar chart and a line graph were plotted to find the correlation between pair of features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following graphs were added: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Flight Number vs. Launch Site scatter plot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Payload vs. Launch Site scatter plot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Success rate (mean of ‘Class’) vs. Orbit type bar chart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Flight Number vs. Orbit type scatter plot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Payload vs. Orbit type scatter plot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Date (Year) vs. Success (Class) line graph</a:t>
            </a:r>
          </a:p>
          <a:p>
            <a:pPr>
              <a:lnSpc>
                <a:spcPct val="100000"/>
              </a:lnSpc>
              <a:spcBef>
                <a:spcPts val="1400"/>
              </a:spcBef>
              <a:buFont typeface="Wingdings" pitchFamily="2" charset="2"/>
              <a:buChar char="q"/>
            </a:pPr>
            <a:r>
              <a:rPr lang="en-US" sz="20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Source Code:</a:t>
            </a:r>
          </a:p>
          <a:p>
            <a:pPr lvl="1">
              <a:lnSpc>
                <a:spcPct val="100000"/>
              </a:lnSpc>
              <a:spcBef>
                <a:spcPts val="1400"/>
              </a:spcBef>
              <a:buFont typeface="Courier New" panose="02070309020205020404" pitchFamily="49" charset="0"/>
              <a:buChar char="o"/>
            </a:pPr>
            <a:r>
              <a:rPr lang="en-US" sz="1400" dirty="0">
                <a:solidFill>
                  <a:schemeClr val="accent3">
                    <a:lumMod val="25000"/>
                  </a:schemeClr>
                </a:solidFill>
                <a:latin typeface="Abadi" panose="020B0604020104020204" pitchFamily="34" charset="0"/>
                <a:hlinkClick r:id="rId3"/>
              </a:rPr>
              <a:t>https://github.com/khhaledahmaad/IBM-Data-Science-Professional-Certificate/blob/14bd495b945037a64f8381ac41d98005c7696b01/Applied Data Science Capstone/week2/Exploratory Analysis Using Pandas and Matplotlib/jupyter-labs-eda-dataviz.ipynb</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0918"/>
            <a:ext cx="10687962" cy="5028432"/>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The SQL queries performed:</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the names of the unique launch sites in the space mission</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5 records where launch sites begin with the string 'CCA'</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the total payload mass carried by boosters launched by NASA (CRS)</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average payload mass carried by booster version F9 v1.1</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date when the first successful landing outcome in ground pad was achieved</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total number of successful and failure mission outcomes</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names of the </a:t>
            </a:r>
            <a:r>
              <a:rPr lang="en-US" sz="1200" dirty="0" err="1">
                <a:solidFill>
                  <a:schemeClr val="accent3">
                    <a:lumMod val="25000"/>
                  </a:schemeClr>
                </a:solidFill>
                <a:latin typeface="Abadi" panose="020B0604020104020204" pitchFamily="34" charset="0"/>
              </a:rPr>
              <a:t>booster_versions</a:t>
            </a:r>
            <a:r>
              <a:rPr lang="en-US" sz="1200" dirty="0">
                <a:solidFill>
                  <a:schemeClr val="accent3">
                    <a:lumMod val="25000"/>
                  </a:schemeClr>
                </a:solidFill>
                <a:latin typeface="Abadi" panose="020B0604020104020204" pitchFamily="34" charset="0"/>
              </a:rPr>
              <a:t> which have carried the maximum payload mass, using a subquery</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failed </a:t>
            </a:r>
            <a:r>
              <a:rPr lang="en-US" sz="1200" dirty="0" err="1">
                <a:solidFill>
                  <a:schemeClr val="accent3">
                    <a:lumMod val="25000"/>
                  </a:schemeClr>
                </a:solidFill>
                <a:latin typeface="Abadi" panose="020B0604020104020204" pitchFamily="34" charset="0"/>
              </a:rPr>
              <a:t>landing_outcomes</a:t>
            </a:r>
            <a:r>
              <a:rPr lang="en-US" sz="1200" dirty="0">
                <a:solidFill>
                  <a:schemeClr val="accent3">
                    <a:lumMod val="25000"/>
                  </a:schemeClr>
                </a:solidFill>
                <a:latin typeface="Abadi" panose="020B0604020104020204" pitchFamily="34" charset="0"/>
              </a:rPr>
              <a:t> in drone ship, their booster versions, and launch site names for in year 2015</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2800" dirty="0"/>
          </a:p>
          <a:p>
            <a:pPr>
              <a:buFont typeface="Wingdings" pitchFamily="2" charset="2"/>
              <a:buChar char="q"/>
            </a:pPr>
            <a:r>
              <a:rPr lang="en-US" sz="1800" dirty="0"/>
              <a:t> Source Code:</a:t>
            </a:r>
          </a:p>
          <a:p>
            <a:pPr lvl="1">
              <a:buFont typeface="Courier New" panose="02070309020205020404" pitchFamily="49" charset="0"/>
              <a:buChar char="o"/>
            </a:pPr>
            <a:r>
              <a:rPr lang="en-US" sz="1200" dirty="0">
                <a:hlinkClick r:id="rId3"/>
              </a:rPr>
              <a:t>https://github.com/khhaledahmaad/IBM-Data-Science-Professional-Certificate/blob/14bd495b945037a64f8381ac41d98005c7696b01/Applied Data Science Capstone/week2/Exploratory Analysis Using SQL/jupyter-labs-eda-sql-coursera.ipynb</a:t>
            </a:r>
            <a:endParaRPr lang="en-US" sz="12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94646"/>
            <a:ext cx="10619772" cy="49317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 clusters were added to the folium map</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Markers indicate text label around a specific coordinate</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Circle indicate highlighted areas around a specific coordinate, like NASA Johnson Space</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Lines are used indicate distance between two coordinates</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Marker Clusters are used as a good way to simply a map containing many markers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q"/>
            </a:pPr>
            <a:r>
              <a:rPr lang="en-US" sz="2200" dirty="0">
                <a:solidFill>
                  <a:schemeClr val="accent3">
                    <a:lumMod val="25000"/>
                  </a:schemeClr>
                </a:solidFill>
                <a:latin typeface="Abadi" panose="020B0604020104020204" pitchFamily="34" charset="0"/>
              </a:rPr>
              <a:t> Source Code:</a:t>
            </a:r>
          </a:p>
          <a:p>
            <a:pPr lvl="1">
              <a:lnSpc>
                <a:spcPct val="100000"/>
              </a:lnSpc>
              <a:spcBef>
                <a:spcPts val="1400"/>
              </a:spcBef>
              <a:buFont typeface="Courier New" panose="02070309020205020404" pitchFamily="49" charset="0"/>
              <a:buChar char="o"/>
            </a:pPr>
            <a:r>
              <a:rPr lang="en-US" sz="2000" dirty="0">
                <a:hlinkClick r:id="rId3"/>
              </a:rPr>
              <a:t>https://github.com/khhaledahmaad/IBM-Data-Science-Professional-Certificate/blob/14bd495b945037a64f8381ac41d98005c7696b01/Applied Data Science Capstone/week3/Interactive Visual Analytics and Dashboard/lab_jupyter_launch_site_location.ipynb</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8020"/>
            <a:ext cx="10592089" cy="4818943"/>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plots/graphs and interactions were added to the dashboard: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Launch Site Drop-down Input Component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Range Slider to Select Payload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Launch site vs. Success rate pie chart based on selected site dropdown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Payload vs. Success scatter plot based on selected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The dropdown selection was useful to select a specific site to visualize the success rate for only that specific site</a:t>
            </a:r>
          </a:p>
          <a:p>
            <a:pPr>
              <a:lnSpc>
                <a:spcPct val="100000"/>
              </a:lnSpc>
              <a:spcBef>
                <a:spcPts val="1400"/>
              </a:spcBef>
            </a:pPr>
            <a:r>
              <a:rPr lang="en-US" sz="2200" dirty="0">
                <a:solidFill>
                  <a:schemeClr val="accent3">
                    <a:lumMod val="25000"/>
                  </a:schemeClr>
                </a:solidFill>
                <a:latin typeface="Abadi" panose="020B0604020104020204" pitchFamily="34" charset="0"/>
              </a:rPr>
              <a:t>The range slider was useful to get scatter plot for payload vs. success for a specific range of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buFont typeface="Wingdings" pitchFamily="2" charset="2"/>
              <a:buChar char="q"/>
            </a:pPr>
            <a:r>
              <a:rPr lang="en-US" sz="2200" dirty="0"/>
              <a:t> Source Code:</a:t>
            </a:r>
          </a:p>
          <a:p>
            <a:pPr lvl="1">
              <a:buFont typeface="Courier New" panose="02070309020205020404" pitchFamily="49" charset="0"/>
              <a:buChar char="o"/>
            </a:pPr>
            <a:r>
              <a:rPr lang="en-US" sz="1800" dirty="0">
                <a:hlinkClick r:id="rId3"/>
              </a:rPr>
              <a:t>https://github.com/khhaledahmaad/IBM-Data-Science-Professional-Certificate/blob/14bd495b945037a64f8381ac41d98005c7696b01/Applied Data Science Capstone/week3/Interactive Visual Analytics and Dashboard/spacex_dash_app.py</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267485"/>
            <a:ext cx="5446705" cy="4909478"/>
          </a:xfrm>
          <a:prstGeom prst="rect">
            <a:avLst/>
          </a:prstGeom>
        </p:spPr>
        <p:txBody>
          <a:bodyPr>
            <a:normAutofit fontScale="92500"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dataset was split into train and test sets using </a:t>
            </a:r>
            <a:r>
              <a:rPr lang="en-US" sz="1800" dirty="0" err="1">
                <a:solidFill>
                  <a:schemeClr val="accent3">
                    <a:lumMod val="25000"/>
                  </a:schemeClr>
                </a:solidFill>
                <a:latin typeface="Abadi" panose="020B0604020104020204" pitchFamily="34" charset="0"/>
              </a:rPr>
              <a:t>train_test_split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Four Classification models were built; ‘Logistic Regression’, ‘Support Vector Machine’, ‘Decision Tree’, and ‘K-nearest </a:t>
            </a:r>
            <a:r>
              <a:rPr lang="en-US" sz="1800" dirty="0" err="1">
                <a:solidFill>
                  <a:schemeClr val="accent3">
                    <a:lumMod val="25000"/>
                  </a:schemeClr>
                </a:solidFill>
                <a:latin typeface="Abadi" panose="020B0604020104020204" pitchFamily="34" charset="0"/>
              </a:rPr>
              <a:t>Neighbours’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For each model, to find the best hyperparameters and best accuracy score,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was used and fitted with the train set</a:t>
            </a:r>
          </a:p>
          <a:p>
            <a:pPr>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for each model was tested against the test set and accuracy score was calculated</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buFont typeface="Wingdings" pitchFamily="2" charset="2"/>
              <a:buChar char="q"/>
            </a:pPr>
            <a:r>
              <a:rPr lang="en-US" sz="1800" dirty="0"/>
              <a:t>Source Code:</a:t>
            </a:r>
          </a:p>
          <a:p>
            <a:pPr lvl="1">
              <a:buFont typeface="Courier New" panose="02070309020205020404" pitchFamily="49" charset="0"/>
              <a:buChar char="o"/>
            </a:pPr>
            <a:r>
              <a:rPr lang="en-US" sz="1400" dirty="0">
                <a:hlinkClick r:id="rId3"/>
              </a:rPr>
              <a:t>https://github.com/khhaledahmaad/IBM-Data-Science-Professional-Certificate/blob/14bd495b945037a64f8381ac41d98005c7696b01/Applied Data Science Capstone/week4/Predictive Analysis (Classification)/SpaceX_Machine Learning Prediction_Part_5.ipynb</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Graphical user interface, application&#10;&#10;Description automatically generated">
            <a:extLst>
              <a:ext uri="{FF2B5EF4-FFF2-40B4-BE49-F238E27FC236}">
                <a16:creationId xmlns:a16="http://schemas.microsoft.com/office/drawing/2014/main" id="{559E8911-E5ED-5FF1-A497-B1F13AAD29F8}"/>
              </a:ext>
            </a:extLst>
          </p:cNvPr>
          <p:cNvPicPr>
            <a:picLocks noChangeAspect="1"/>
          </p:cNvPicPr>
          <p:nvPr/>
        </p:nvPicPr>
        <p:blipFill>
          <a:blip r:embed="rId4"/>
          <a:stretch>
            <a:fillRect/>
          </a:stretch>
        </p:blipFill>
        <p:spPr>
          <a:xfrm>
            <a:off x="6216715" y="1695261"/>
            <a:ext cx="5394609" cy="359196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3671"/>
            <a:ext cx="10515600" cy="467190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uses 4 launch sites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There is no successful landing from 2010 till 2013</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With increase in the flight numbers the success rate also increased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After ‘2013’ till ‘2020’, the success rate showed a significant increasing trend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average payload mass carried by booster version ‘F9 v1.1’ is ‘2928 kg’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first successful landing outcome in ground pad was achieved in ‘2015-12-22’</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Only 4 boosters have success in drone ship and with payload between ‘4000 kg’ to ‘6000 kg’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Almost 100% (99/101) mission outcome was successful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’12’ ‘F9’ booster versions have carried the maximum payload mass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‘2’ ‘F9’ booster versions, have failed landing outcome in drone ship in year 2015</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Between '2010-06-04' and '2017-03-20’ the most popular landing outcome is ‘No attempt’</a:t>
            </a: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08847"/>
            <a:ext cx="10597236" cy="511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All the launch sites are near cost lines, perhaps for safety and to prevent accidents also their proximities to roads and railroads have made them easily accessible incase of hazards</a:t>
            </a:r>
          </a:p>
          <a:p>
            <a:pPr>
              <a:lnSpc>
                <a:spcPct val="100000"/>
              </a:lnSpc>
              <a:spcBef>
                <a:spcPts val="1400"/>
              </a:spcBef>
            </a:pPr>
            <a:r>
              <a:rPr lang="en-US" sz="2200" dirty="0">
                <a:solidFill>
                  <a:schemeClr val="accent3">
                    <a:lumMod val="25000"/>
                  </a:schemeClr>
                </a:solidFill>
                <a:latin typeface="Abadi"/>
              </a:rPr>
              <a:t>The interactive dashboard can filter success rate by launch site and payload range for quick and effective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D6E13C6B-F85E-69C9-E3FC-317EAB8055C5}"/>
              </a:ext>
            </a:extLst>
          </p:cNvPr>
          <p:cNvPicPr>
            <a:picLocks noChangeAspect="1"/>
          </p:cNvPicPr>
          <p:nvPr/>
        </p:nvPicPr>
        <p:blipFill>
          <a:blip r:embed="rId4"/>
          <a:stretch>
            <a:fillRect/>
          </a:stretch>
        </p:blipFill>
        <p:spPr>
          <a:xfrm>
            <a:off x="824753" y="1720159"/>
            <a:ext cx="2633671" cy="2426328"/>
          </a:xfrm>
          <a:prstGeom prst="rect">
            <a:avLst/>
          </a:prstGeom>
        </p:spPr>
      </p:pic>
      <p:pic>
        <p:nvPicPr>
          <p:cNvPr id="6" name="Picture 5">
            <a:extLst>
              <a:ext uri="{FF2B5EF4-FFF2-40B4-BE49-F238E27FC236}">
                <a16:creationId xmlns:a16="http://schemas.microsoft.com/office/drawing/2014/main" id="{3956F5B7-6CBC-5152-FA6F-59ECC3EB6DD4}"/>
              </a:ext>
            </a:extLst>
          </p:cNvPr>
          <p:cNvPicPr>
            <a:picLocks noChangeAspect="1"/>
          </p:cNvPicPr>
          <p:nvPr/>
        </p:nvPicPr>
        <p:blipFill>
          <a:blip r:embed="rId5"/>
          <a:stretch>
            <a:fillRect/>
          </a:stretch>
        </p:blipFill>
        <p:spPr>
          <a:xfrm>
            <a:off x="6099906" y="1720159"/>
            <a:ext cx="2633672" cy="2426328"/>
          </a:xfrm>
          <a:prstGeom prst="rect">
            <a:avLst/>
          </a:prstGeom>
        </p:spPr>
      </p:pic>
      <p:pic>
        <p:nvPicPr>
          <p:cNvPr id="9" name="Picture 8">
            <a:extLst>
              <a:ext uri="{FF2B5EF4-FFF2-40B4-BE49-F238E27FC236}">
                <a16:creationId xmlns:a16="http://schemas.microsoft.com/office/drawing/2014/main" id="{96C907E5-7B7B-0037-5EF8-4439AA402CAD}"/>
              </a:ext>
            </a:extLst>
          </p:cNvPr>
          <p:cNvPicPr>
            <a:picLocks noChangeAspect="1"/>
          </p:cNvPicPr>
          <p:nvPr/>
        </p:nvPicPr>
        <p:blipFill>
          <a:blip r:embed="rId6"/>
          <a:stretch>
            <a:fillRect/>
          </a:stretch>
        </p:blipFill>
        <p:spPr>
          <a:xfrm>
            <a:off x="3458425" y="1720158"/>
            <a:ext cx="2633672" cy="2426329"/>
          </a:xfrm>
          <a:prstGeom prst="rect">
            <a:avLst/>
          </a:prstGeom>
        </p:spPr>
      </p:pic>
      <p:pic>
        <p:nvPicPr>
          <p:cNvPr id="10" name="Picture 9">
            <a:extLst>
              <a:ext uri="{FF2B5EF4-FFF2-40B4-BE49-F238E27FC236}">
                <a16:creationId xmlns:a16="http://schemas.microsoft.com/office/drawing/2014/main" id="{0B470EF7-10AB-A204-294A-D227D88906FD}"/>
              </a:ext>
            </a:extLst>
          </p:cNvPr>
          <p:cNvPicPr>
            <a:picLocks noChangeAspect="1"/>
          </p:cNvPicPr>
          <p:nvPr/>
        </p:nvPicPr>
        <p:blipFill>
          <a:blip r:embed="rId7"/>
          <a:stretch>
            <a:fillRect/>
          </a:stretch>
        </p:blipFill>
        <p:spPr>
          <a:xfrm>
            <a:off x="8733578" y="1720158"/>
            <a:ext cx="2743199" cy="2426328"/>
          </a:xfrm>
          <a:prstGeom prst="rect">
            <a:avLst/>
          </a:prstGeom>
        </p:spPr>
      </p:pic>
    </p:spTree>
    <p:extLst>
      <p:ext uri="{BB962C8B-B14F-4D97-AF65-F5344CB8AC3E}">
        <p14:creationId xmlns:p14="http://schemas.microsoft.com/office/powerpoint/2010/main" val="2408972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276539"/>
            <a:ext cx="10515600" cy="4816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a:solidFill>
                  <a:schemeClr val="accent3">
                    <a:lumMod val="25000"/>
                  </a:schemeClr>
                </a:solidFill>
                <a:latin typeface="Abadi" panose="020B0604020104020204" pitchFamily="34" charset="0"/>
              </a:rPr>
              <a:t>All the Classification models are can predict the landing outcome more than 80% precisely</a:t>
            </a:r>
          </a:p>
          <a:p>
            <a:pPr lvl="1">
              <a:lnSpc>
                <a:spcPct val="100000"/>
              </a:lnSpc>
              <a:spcBef>
                <a:spcPts val="1400"/>
              </a:spcBef>
            </a:pPr>
            <a:r>
              <a:rPr lang="en-US" sz="1800">
                <a:solidFill>
                  <a:schemeClr val="accent3">
                    <a:lumMod val="25000"/>
                  </a:schemeClr>
                </a:solidFill>
                <a:latin typeface="Abadi" panose="020B0604020104020204" pitchFamily="34" charset="0"/>
              </a:rPr>
              <a:t>The best accuracy score, which is around 94%, is achieved for the ‘Support Vector Machine’ and the ‘Decision Tree’ classifier models</a:t>
            </a:r>
          </a:p>
          <a:p>
            <a:pPr lvl="1">
              <a:lnSpc>
                <a:spcPct val="100000"/>
              </a:lnSpc>
              <a:spcBef>
                <a:spcPts val="1400"/>
              </a:spcBef>
            </a:pPr>
            <a:r>
              <a:rPr lang="en-US" sz="1800">
                <a:solidFill>
                  <a:schemeClr val="accent3">
                    <a:lumMod val="25000"/>
                  </a:schemeClr>
                </a:solidFill>
                <a:latin typeface="Abadi" panose="020B0604020104020204" pitchFamily="34" charset="0"/>
              </a:rPr>
              <a:t>The highest accuracy score against the test dataset is achieved by ‘K-nearest Neighbours’ classifier model, which is 100%, meaning the model was able to predict the landing outcome for the test dataset 100% precisely, despite having one of the lowest best accuracy scores among the models</a:t>
            </a:r>
          </a:p>
          <a:p>
            <a:pPr marL="457200" lvl="1"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5EA8431E-FC54-8013-B0B8-BADE3959EA71}"/>
              </a:ext>
            </a:extLst>
          </p:cNvPr>
          <p:cNvPicPr>
            <a:picLocks noChangeAspect="1"/>
          </p:cNvPicPr>
          <p:nvPr/>
        </p:nvPicPr>
        <p:blipFill>
          <a:blip r:embed="rId4"/>
          <a:stretch>
            <a:fillRect/>
          </a:stretch>
        </p:blipFill>
        <p:spPr>
          <a:xfrm>
            <a:off x="835275" y="4019739"/>
            <a:ext cx="10515600" cy="2299611"/>
          </a:xfrm>
          <a:prstGeom prst="rect">
            <a:avLst/>
          </a:prstGeom>
        </p:spPr>
      </p:pic>
    </p:spTree>
    <p:extLst>
      <p:ext uri="{BB962C8B-B14F-4D97-AF65-F5344CB8AC3E}">
        <p14:creationId xmlns:p14="http://schemas.microsoft.com/office/powerpoint/2010/main" val="373657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1954"/>
            <a:ext cx="10687961" cy="4876800"/>
          </a:xfrm>
          <a:prstGeom prst="rect">
            <a:avLst/>
          </a:prstGeom>
        </p:spPr>
        <p:txBody>
          <a:bodyPr>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It is apparent that with increase in the flight numbers the success rate also increased</a:t>
            </a:r>
          </a:p>
          <a:p>
            <a:pPr>
              <a:lnSpc>
                <a:spcPct val="100000"/>
              </a:lnSpc>
              <a:spcBef>
                <a:spcPts val="1400"/>
              </a:spcBef>
            </a:pPr>
            <a:r>
              <a:rPr lang="en-US" sz="1900" dirty="0">
                <a:solidFill>
                  <a:schemeClr val="accent3">
                    <a:lumMod val="25000"/>
                  </a:schemeClr>
                </a:solidFill>
                <a:latin typeface="Abadi" panose="020B0604020104020204" pitchFamily="34" charset="0"/>
              </a:rPr>
              <a:t>There is not any success for ‘VAFB SLC 4E’  and ‘KSC LC 39A’ sites for the first 20 flights</a:t>
            </a:r>
          </a:p>
          <a:p>
            <a:pPr>
              <a:lnSpc>
                <a:spcPct val="100000"/>
              </a:lnSpc>
              <a:spcBef>
                <a:spcPts val="1400"/>
              </a:spcBef>
            </a:pPr>
            <a:r>
              <a:rPr lang="en-US" sz="1900" dirty="0">
                <a:solidFill>
                  <a:schemeClr val="accent3">
                    <a:lumMod val="25000"/>
                  </a:schemeClr>
                </a:solidFill>
                <a:latin typeface="Abadi" panose="020B0604020104020204" pitchFamily="34" charset="0"/>
              </a:rPr>
              <a:t>There is not any failure for ‘CCAFS SLC 40’ and ‘KSC LC 39A’ sites after 80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48DC99C-07AD-2598-436B-A2C98EA6FE7F}"/>
              </a:ext>
            </a:extLst>
          </p:cNvPr>
          <p:cNvPicPr>
            <a:picLocks noChangeAspect="1"/>
          </p:cNvPicPr>
          <p:nvPr/>
        </p:nvPicPr>
        <p:blipFill>
          <a:blip r:embed="rId3"/>
          <a:stretch>
            <a:fillRect/>
          </a:stretch>
        </p:blipFill>
        <p:spPr>
          <a:xfrm>
            <a:off x="770010" y="1244284"/>
            <a:ext cx="10687961" cy="350700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12752"/>
            <a:ext cx="10583034" cy="500659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‘CCAFS SLC 40’ site is the most successful for payload over 8,000 kg</a:t>
            </a:r>
          </a:p>
          <a:p>
            <a:pPr>
              <a:lnSpc>
                <a:spcPct val="100000"/>
              </a:lnSpc>
              <a:spcBef>
                <a:spcPts val="1400"/>
              </a:spcBef>
            </a:pPr>
            <a:r>
              <a:rPr lang="en-US" sz="2200" dirty="0">
                <a:solidFill>
                  <a:schemeClr val="accent3">
                    <a:lumMod val="25000"/>
                  </a:schemeClr>
                </a:solidFill>
                <a:latin typeface="Abadi" panose="020B0604020104020204" pitchFamily="34" charset="0"/>
              </a:rPr>
              <a:t>There is not any launches for ‘VAFB SLC 4E’ site for payload over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54C701E-0081-5B54-8F1F-2DB3AA49A59D}"/>
              </a:ext>
            </a:extLst>
          </p:cNvPr>
          <p:cNvPicPr>
            <a:picLocks noChangeAspect="1"/>
          </p:cNvPicPr>
          <p:nvPr/>
        </p:nvPicPr>
        <p:blipFill>
          <a:blip r:embed="rId3"/>
          <a:stretch>
            <a:fillRect/>
          </a:stretch>
        </p:blipFill>
        <p:spPr>
          <a:xfrm>
            <a:off x="770011" y="1087698"/>
            <a:ext cx="10583034" cy="38373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4646"/>
            <a:ext cx="10687961" cy="5024704"/>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rate (100%) is in the ‘ES-L1’, ‘GEO’, ‘HEO’ and ‘SSO’ orbits </a:t>
            </a:r>
          </a:p>
          <a:p>
            <a:pPr>
              <a:lnSpc>
                <a:spcPct val="100000"/>
              </a:lnSpc>
              <a:spcBef>
                <a:spcPts val="1400"/>
              </a:spcBef>
            </a:pPr>
            <a:r>
              <a:rPr lang="en-US" sz="2200" dirty="0">
                <a:solidFill>
                  <a:schemeClr val="accent3">
                    <a:lumMod val="25000"/>
                  </a:schemeClr>
                </a:solidFill>
                <a:latin typeface="Abadi" panose="020B0604020104020204" pitchFamily="34" charset="0"/>
              </a:rPr>
              <a:t>The lowest success rate (0%) is in the ‘SO’ orbit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A973B7CD-76B7-D692-1F32-893682964B07}"/>
              </a:ext>
            </a:extLst>
          </p:cNvPr>
          <p:cNvPicPr>
            <a:picLocks noChangeAspect="1"/>
          </p:cNvPicPr>
          <p:nvPr/>
        </p:nvPicPr>
        <p:blipFill>
          <a:blip r:embed="rId3"/>
          <a:stretch>
            <a:fillRect/>
          </a:stretch>
        </p:blipFill>
        <p:spPr>
          <a:xfrm>
            <a:off x="770010" y="1087698"/>
            <a:ext cx="10583036" cy="39683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3699"/>
            <a:ext cx="10687960" cy="5015651"/>
          </a:xfrm>
          <a:prstGeom prst="rect">
            <a:avLst/>
          </a:prstGeom>
        </p:spPr>
        <p:txBody>
          <a:bodyPr>
            <a:normAutofit fontScale="92500" lnSpcReduction="10000"/>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numbers and orbit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3482AC9-B20C-2271-397B-9F38E7273CE4}"/>
              </a:ext>
            </a:extLst>
          </p:cNvPr>
          <p:cNvPicPr>
            <a:picLocks noChangeAspect="1"/>
          </p:cNvPicPr>
          <p:nvPr/>
        </p:nvPicPr>
        <p:blipFill>
          <a:blip r:embed="rId3"/>
          <a:stretch>
            <a:fillRect/>
          </a:stretch>
        </p:blipFill>
        <p:spPr>
          <a:xfrm>
            <a:off x="734028" y="1087698"/>
            <a:ext cx="10723944" cy="413872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4646"/>
            <a:ext cx="10601140" cy="4837214"/>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‘LEO’ and ‘ISS’ have the most successful landings for payload over 4,000 kg</a:t>
            </a:r>
          </a:p>
          <a:p>
            <a:pPr>
              <a:lnSpc>
                <a:spcPct val="100000"/>
              </a:lnSpc>
              <a:spcBef>
                <a:spcPts val="1400"/>
              </a:spcBef>
            </a:pPr>
            <a:r>
              <a:rPr lang="en-US" sz="2200" dirty="0">
                <a:solidFill>
                  <a:schemeClr val="accent3">
                    <a:lumMod val="25000"/>
                  </a:schemeClr>
                </a:solidFill>
                <a:latin typeface="Abadi" panose="020B0604020104020204" pitchFamily="34" charset="0"/>
              </a:rPr>
              <a:t>Landing outcome in the ‘GTO’ orbit does not seem to correlate to payload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5434513-F305-E9F1-9795-FA84CBEB80D8}"/>
              </a:ext>
            </a:extLst>
          </p:cNvPr>
          <p:cNvPicPr>
            <a:picLocks noChangeAspect="1"/>
          </p:cNvPicPr>
          <p:nvPr/>
        </p:nvPicPr>
        <p:blipFill>
          <a:blip r:embed="rId3"/>
          <a:stretch>
            <a:fillRect/>
          </a:stretch>
        </p:blipFill>
        <p:spPr>
          <a:xfrm>
            <a:off x="820850" y="1087699"/>
            <a:ext cx="10550302" cy="395943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5592"/>
            <a:ext cx="10687961" cy="503375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not any successful landings from ‘2010’ to ‘2013’</a:t>
            </a:r>
          </a:p>
          <a:p>
            <a:pPr>
              <a:lnSpc>
                <a:spcPct val="100000"/>
              </a:lnSpc>
              <a:spcBef>
                <a:spcPts val="1400"/>
              </a:spcBef>
            </a:pPr>
            <a:r>
              <a:rPr lang="en-US" sz="2200" dirty="0">
                <a:solidFill>
                  <a:schemeClr val="accent3">
                    <a:lumMod val="25000"/>
                  </a:schemeClr>
                </a:solidFill>
                <a:latin typeface="Abadi" panose="020B0604020104020204" pitchFamily="34" charset="0"/>
              </a:rPr>
              <a:t>After ‘2013’ till ‘2020’, the success rate showed a significant increasing trend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F383B90D-27F5-D326-6277-F2C3E330C876}"/>
              </a:ext>
            </a:extLst>
          </p:cNvPr>
          <p:cNvPicPr>
            <a:picLocks noChangeAspect="1"/>
          </p:cNvPicPr>
          <p:nvPr/>
        </p:nvPicPr>
        <p:blipFill>
          <a:blip r:embed="rId3"/>
          <a:stretch>
            <a:fillRect/>
          </a:stretch>
        </p:blipFill>
        <p:spPr>
          <a:xfrm>
            <a:off x="770010" y="1087698"/>
            <a:ext cx="10651979" cy="381927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651978" cy="453094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seems to be only four unique launch sites for SpaceX</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sites can be obtained with ‘DISTICT’ keyword or ‘UNIQUE(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function in the ’SELECT” query followed by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attribute in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94D0DDC-80E1-6B12-857F-100972D0164C}"/>
              </a:ext>
            </a:extLst>
          </p:cNvPr>
          <p:cNvPicPr>
            <a:picLocks noChangeAspect="1"/>
          </p:cNvPicPr>
          <p:nvPr/>
        </p:nvPicPr>
        <p:blipFill>
          <a:blip r:embed="rId3"/>
          <a:stretch>
            <a:fillRect/>
          </a:stretch>
        </p:blipFill>
        <p:spPr>
          <a:xfrm>
            <a:off x="770011" y="1928387"/>
            <a:ext cx="10687962" cy="24987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3699"/>
            <a:ext cx="10651980" cy="487326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logical operator ‘LIKE’ and keyword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A8F2EF8-7C21-143A-917C-3E3A6D3DB7D9}"/>
              </a:ext>
            </a:extLst>
          </p:cNvPr>
          <p:cNvPicPr>
            <a:picLocks noChangeAspect="1"/>
          </p:cNvPicPr>
          <p:nvPr/>
        </p:nvPicPr>
        <p:blipFill>
          <a:blip r:embed="rId3"/>
          <a:stretch>
            <a:fillRect/>
          </a:stretch>
        </p:blipFill>
        <p:spPr>
          <a:xfrm>
            <a:off x="770010" y="1825337"/>
            <a:ext cx="10687962" cy="29845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5388"/>
            <a:ext cx="9745589" cy="4751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‘SUM( )’ function for the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 and a ‘WHERE’ clause for ‘customer’ attribute which is equal to (=) ‘NASA (CRS)’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CDAB427-307F-3694-2F72-A2E5D9E6F559}"/>
              </a:ext>
            </a:extLst>
          </p:cNvPr>
          <p:cNvPicPr>
            <a:picLocks noChangeAspect="1"/>
          </p:cNvPicPr>
          <p:nvPr/>
        </p:nvPicPr>
        <p:blipFill>
          <a:blip r:embed="rId3"/>
          <a:stretch>
            <a:fillRect/>
          </a:stretch>
        </p:blipFill>
        <p:spPr>
          <a:xfrm>
            <a:off x="770010" y="1959491"/>
            <a:ext cx="10651980" cy="190692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6776"/>
            <a:ext cx="9745589" cy="48501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‘AVG( )’ function for the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 and a ‘WHERE’ clause for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attribute which is equal to (=)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927ABEA-7BF2-13D4-4017-984A82E310BA}"/>
              </a:ext>
            </a:extLst>
          </p:cNvPr>
          <p:cNvPicPr>
            <a:picLocks noChangeAspect="1"/>
          </p:cNvPicPr>
          <p:nvPr/>
        </p:nvPicPr>
        <p:blipFill>
          <a:blip r:embed="rId3"/>
          <a:stretch>
            <a:fillRect/>
          </a:stretch>
        </p:blipFill>
        <p:spPr>
          <a:xfrm>
            <a:off x="770010" y="1829378"/>
            <a:ext cx="10651980" cy="192249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99882"/>
            <a:ext cx="10515600" cy="512732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using SpaceX API and Web Scaping (Wikipedia)</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 using Pandas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(EDA) with SQL, and Visualization (Pandas and Matplotlib)</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and Dashboard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Prediction by Predictive Analysis (Classification) using NumPy and Scikit Learn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is possible using SpaceX API and Wikipedia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Missing data was identified using 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Best features to predict success launches were identified using EDA</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Visual Analytics and Dashboard showed proximity and success rate of launches by sites and payload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helped select the best Classification model to predict success and failure</a:t>
            </a: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‘MIN( )’ function for the ‘DATE’ attribute and a ‘WHERE’ clause for ‘</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attribute which is equal to (=) ‘Success (ground pad)’</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E8D1D2A-90E8-8498-A782-C729C040B268}"/>
              </a:ext>
            </a:extLst>
          </p:cNvPr>
          <p:cNvPicPr>
            <a:picLocks noChangeAspect="1"/>
          </p:cNvPicPr>
          <p:nvPr/>
        </p:nvPicPr>
        <p:blipFill rotWithShape="1">
          <a:blip r:embed="rId3"/>
          <a:srcRect l="847"/>
          <a:stretch/>
        </p:blipFill>
        <p:spPr>
          <a:xfrm>
            <a:off x="770011" y="2397535"/>
            <a:ext cx="10651980" cy="17000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9913"/>
            <a:ext cx="10515600" cy="48370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a SQL ‘WHERE’ clause for ‘</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attribute which is equal to (=) ‘Success (drone ship)’ and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 with ‘BERWEEN’ keyword to range between ‘4000’ to ‘6000’ values only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A644C041-32D4-3A7F-BE33-483323CEE2BB}"/>
              </a:ext>
            </a:extLst>
          </p:cNvPr>
          <p:cNvPicPr>
            <a:picLocks noChangeAspect="1"/>
          </p:cNvPicPr>
          <p:nvPr/>
        </p:nvPicPr>
        <p:blipFill>
          <a:blip r:embed="rId3"/>
          <a:stretch>
            <a:fillRect/>
          </a:stretch>
        </p:blipFill>
        <p:spPr>
          <a:xfrm>
            <a:off x="770010" y="2169065"/>
            <a:ext cx="10515600" cy="246630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9913"/>
            <a:ext cx="10610196" cy="483705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‘COUNT( )’ function for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attribute and a ‘GROUP BY’ clause for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attribute, where the count as shown as alias ‘total’ and the result is ordered by ‘total’ using the ‘ORDER BY’ keyword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1D0DFE33-FB7E-6029-4D98-0597B228C9B9}"/>
              </a:ext>
            </a:extLst>
          </p:cNvPr>
          <p:cNvPicPr>
            <a:picLocks noChangeAspect="1"/>
          </p:cNvPicPr>
          <p:nvPr/>
        </p:nvPicPr>
        <p:blipFill>
          <a:blip r:embed="rId3"/>
          <a:stretch>
            <a:fillRect/>
          </a:stretch>
        </p:blipFill>
        <p:spPr>
          <a:xfrm>
            <a:off x="770010" y="1966827"/>
            <a:ext cx="10610196" cy="247167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294646"/>
            <a:ext cx="10755051" cy="488231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a SQL ‘WHERE’ clause for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 which is equal to (=) the value from the subquery which uses the ‘MAX( )’ function for the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477C0E33-DD3A-588A-33C4-04F9522804E6}"/>
              </a:ext>
            </a:extLst>
          </p:cNvPr>
          <p:cNvPicPr>
            <a:picLocks noChangeAspect="1"/>
          </p:cNvPicPr>
          <p:nvPr/>
        </p:nvPicPr>
        <p:blipFill>
          <a:blip r:embed="rId3"/>
          <a:stretch>
            <a:fillRect/>
          </a:stretch>
        </p:blipFill>
        <p:spPr>
          <a:xfrm>
            <a:off x="803553" y="1683944"/>
            <a:ext cx="10687962" cy="33497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0859"/>
            <a:ext cx="10687962" cy="48461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outcome is achieved using a SQL ‘WHERE’ clause for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attribute with ‘LIKE’ logical operator for only ‘Failure’ and ‘YEAR’ function was used for ‘DATE’ attribute which is equal to (=)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AAA2D15-D5BF-DA26-E86E-78C1AAB4D5AE}"/>
              </a:ext>
            </a:extLst>
          </p:cNvPr>
          <p:cNvPicPr>
            <a:picLocks noChangeAspect="1"/>
          </p:cNvPicPr>
          <p:nvPr/>
        </p:nvPicPr>
        <p:blipFill>
          <a:blip r:embed="rId3"/>
          <a:stretch>
            <a:fillRect/>
          </a:stretch>
        </p:blipFill>
        <p:spPr>
          <a:xfrm>
            <a:off x="770010" y="2181712"/>
            <a:ext cx="10651980" cy="18789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12752"/>
            <a:ext cx="10845587" cy="500659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Ranking of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The outcome is achieved using SQL ‘COUNT( )’ function for the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attribute with a ‘WHERE’ clause with ‘BETWEEN’ keyword for ‘DATE’ attribute for date between the expected range and a ‘GROUP BY’ clause for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attribute, where the count as shown as alias ‘total’ and the result is ordered by ‘total’ using the ‘ORDER BY’ keyword in the descending order using ‘DESC’ keyword</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2EFC3E54-7886-40DD-2DBA-213E05F0C21A}"/>
              </a:ext>
            </a:extLst>
          </p:cNvPr>
          <p:cNvPicPr>
            <a:picLocks noChangeAspect="1"/>
          </p:cNvPicPr>
          <p:nvPr/>
        </p:nvPicPr>
        <p:blipFill>
          <a:blip r:embed="rId3"/>
          <a:stretch>
            <a:fillRect/>
          </a:stretch>
        </p:blipFill>
        <p:spPr>
          <a:xfrm>
            <a:off x="770010" y="1982956"/>
            <a:ext cx="10687962" cy="26976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087699"/>
            <a:ext cx="10651980" cy="5097949"/>
          </a:xfrm>
          <a:prstGeom prst="rect">
            <a:avLst/>
          </a:prstGeom>
        </p:spPr>
        <p:txBody>
          <a:bodyPr lIns="91440" tIns="45720" rIns="91440" bIns="4572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the launch sites are near cost lines, perhaps for safety and to prevent accidents</a:t>
            </a:r>
          </a:p>
          <a:p>
            <a:pPr>
              <a:lnSpc>
                <a:spcPct val="100000"/>
              </a:lnSpc>
              <a:spcBef>
                <a:spcPts val="1400"/>
              </a:spcBef>
            </a:pPr>
            <a:r>
              <a:rPr lang="en-US" sz="2200" dirty="0">
                <a:solidFill>
                  <a:schemeClr val="accent3">
                    <a:lumMod val="25000"/>
                  </a:schemeClr>
                </a:solidFill>
                <a:latin typeface="Abadi"/>
              </a:rPr>
              <a:t>The launch sites are also not very far from the roads and railroads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4" name="Picture 3">
            <a:extLst>
              <a:ext uri="{FF2B5EF4-FFF2-40B4-BE49-F238E27FC236}">
                <a16:creationId xmlns:a16="http://schemas.microsoft.com/office/drawing/2014/main" id="{03923DB6-3570-4021-0802-504A20A3AC4A}"/>
              </a:ext>
            </a:extLst>
          </p:cNvPr>
          <p:cNvPicPr>
            <a:picLocks noChangeAspect="1"/>
          </p:cNvPicPr>
          <p:nvPr/>
        </p:nvPicPr>
        <p:blipFill>
          <a:blip r:embed="rId3"/>
          <a:stretch>
            <a:fillRect/>
          </a:stretch>
        </p:blipFill>
        <p:spPr>
          <a:xfrm>
            <a:off x="770009" y="1078734"/>
            <a:ext cx="10651980" cy="40902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10651979" cy="4288305"/>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2900" dirty="0">
                <a:solidFill>
                  <a:schemeClr val="accent3">
                    <a:lumMod val="25000"/>
                  </a:schemeClr>
                </a:solidFill>
                <a:latin typeface="Abadi"/>
              </a:rPr>
              <a:t>The green markers indicate success and red markers indicates failure for a particular site</a:t>
            </a:r>
          </a:p>
          <a:p>
            <a:pPr>
              <a:lnSpc>
                <a:spcPct val="100000"/>
              </a:lnSpc>
              <a:spcBef>
                <a:spcPts val="1400"/>
              </a:spcBef>
            </a:pPr>
            <a:r>
              <a:rPr lang="en-US" sz="2900" dirty="0">
                <a:solidFill>
                  <a:schemeClr val="accent3">
                    <a:lumMod val="25000"/>
                  </a:schemeClr>
                </a:solidFill>
                <a:latin typeface="Abadi"/>
              </a:rPr>
              <a:t>Most number of lunches (26), success and failure combined, were launched from ‘CCAFS SLC-40’ site</a:t>
            </a: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a:t>
            </a:r>
            <a:r>
              <a:rPr lang="en-US" dirty="0" err="1">
                <a:solidFill>
                  <a:srgbClr val="0B49CB"/>
                </a:solidFill>
                <a:latin typeface="Abadi"/>
              </a:rPr>
              <a:t>Coloured</a:t>
            </a:r>
            <a:r>
              <a:rPr lang="en-US" dirty="0">
                <a:solidFill>
                  <a:srgbClr val="0B49CB"/>
                </a:solidFill>
                <a:latin typeface="Abadi"/>
              </a:rPr>
              <a:t> Markers for Success and Failure</a:t>
            </a:r>
          </a:p>
        </p:txBody>
      </p:sp>
      <p:pic>
        <p:nvPicPr>
          <p:cNvPr id="6" name="Picture 5">
            <a:extLst>
              <a:ext uri="{FF2B5EF4-FFF2-40B4-BE49-F238E27FC236}">
                <a16:creationId xmlns:a16="http://schemas.microsoft.com/office/drawing/2014/main" id="{00C4E9AF-BA18-94D7-DA80-A972D632C607}"/>
              </a:ext>
            </a:extLst>
          </p:cNvPr>
          <p:cNvPicPr>
            <a:picLocks noChangeAspect="1"/>
          </p:cNvPicPr>
          <p:nvPr/>
        </p:nvPicPr>
        <p:blipFill>
          <a:blip r:embed="rId3"/>
          <a:stretch>
            <a:fillRect/>
          </a:stretch>
        </p:blipFill>
        <p:spPr>
          <a:xfrm>
            <a:off x="770010" y="1087699"/>
            <a:ext cx="10651979" cy="3878748"/>
          </a:xfrm>
          <a:prstGeom prst="rect">
            <a:avLst/>
          </a:prstGeom>
        </p:spPr>
      </p:pic>
      <p:pic>
        <p:nvPicPr>
          <p:cNvPr id="9" name="Picture 8">
            <a:extLst>
              <a:ext uri="{FF2B5EF4-FFF2-40B4-BE49-F238E27FC236}">
                <a16:creationId xmlns:a16="http://schemas.microsoft.com/office/drawing/2014/main" id="{D880AA9D-4531-130B-7C2E-0F9BA2102D37}"/>
              </a:ext>
            </a:extLst>
          </p:cNvPr>
          <p:cNvPicPr>
            <a:picLocks noChangeAspect="1"/>
          </p:cNvPicPr>
          <p:nvPr/>
        </p:nvPicPr>
        <p:blipFill>
          <a:blip r:embed="rId4"/>
          <a:stretch>
            <a:fillRect/>
          </a:stretch>
        </p:blipFill>
        <p:spPr>
          <a:xfrm>
            <a:off x="770009" y="1743995"/>
            <a:ext cx="1927470" cy="178498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704E0FC-954F-4F55-5876-0053A02A940F}"/>
              </a:ext>
            </a:extLst>
          </p:cNvPr>
          <p:cNvPicPr>
            <a:picLocks noChangeAspect="1"/>
          </p:cNvPicPr>
          <p:nvPr/>
        </p:nvPicPr>
        <p:blipFill>
          <a:blip r:embed="rId5"/>
          <a:stretch>
            <a:fillRect/>
          </a:stretch>
        </p:blipFill>
        <p:spPr>
          <a:xfrm>
            <a:off x="6787223" y="2240791"/>
            <a:ext cx="1815650" cy="10699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D0AF59B-7EF9-28DF-7D99-27CA8E80D7E7}"/>
              </a:ext>
            </a:extLst>
          </p:cNvPr>
          <p:cNvPicPr>
            <a:picLocks noChangeAspect="1"/>
          </p:cNvPicPr>
          <p:nvPr/>
        </p:nvPicPr>
        <p:blipFill>
          <a:blip r:embed="rId6"/>
          <a:stretch>
            <a:fillRect/>
          </a:stretch>
        </p:blipFill>
        <p:spPr>
          <a:xfrm>
            <a:off x="4871090" y="2025891"/>
            <a:ext cx="1819057" cy="100077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9730EE7-C3B3-D62D-7B67-352ED675EE89}"/>
              </a:ext>
            </a:extLst>
          </p:cNvPr>
          <p:cNvPicPr>
            <a:picLocks noChangeAspect="1"/>
          </p:cNvPicPr>
          <p:nvPr/>
        </p:nvPicPr>
        <p:blipFill>
          <a:blip r:embed="rId7"/>
          <a:stretch>
            <a:fillRect/>
          </a:stretch>
        </p:blipFill>
        <p:spPr>
          <a:xfrm>
            <a:off x="6783816" y="3405660"/>
            <a:ext cx="1819057" cy="102961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1BAF1502-252B-37D8-7078-4D2574378570}"/>
              </a:ext>
            </a:extLst>
          </p:cNvPr>
          <p:cNvPicPr>
            <a:picLocks noChangeAspect="1"/>
          </p:cNvPicPr>
          <p:nvPr/>
        </p:nvPicPr>
        <p:blipFill>
          <a:blip r:embed="rId8"/>
          <a:stretch>
            <a:fillRect/>
          </a:stretch>
        </p:blipFill>
        <p:spPr>
          <a:xfrm>
            <a:off x="8693404" y="3587596"/>
            <a:ext cx="1819057" cy="78588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05624DA2-9D69-FC81-C400-45EE563AFB44}"/>
              </a:ext>
            </a:extLst>
          </p:cNvPr>
          <p:cNvPicPr>
            <a:picLocks noChangeAspect="1"/>
          </p:cNvPicPr>
          <p:nvPr/>
        </p:nvPicPr>
        <p:blipFill>
          <a:blip r:embed="rId9"/>
          <a:stretch>
            <a:fillRect/>
          </a:stretch>
        </p:blipFill>
        <p:spPr>
          <a:xfrm>
            <a:off x="4871090" y="3587596"/>
            <a:ext cx="1819057" cy="11481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7"/>
            <a:ext cx="10651979" cy="4628663"/>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600" dirty="0">
                <a:solidFill>
                  <a:schemeClr val="accent3">
                    <a:lumMod val="25000"/>
                  </a:schemeClr>
                </a:solidFill>
                <a:latin typeface="Abadi"/>
              </a:rPr>
              <a:t>Proximities of launch sites to infrastructure and transport is important in case of crash landing</a:t>
            </a:r>
          </a:p>
          <a:p>
            <a:pPr>
              <a:lnSpc>
                <a:spcPct val="100000"/>
              </a:lnSpc>
              <a:spcBef>
                <a:spcPts val="1400"/>
              </a:spcBef>
            </a:pPr>
            <a:r>
              <a:rPr lang="en-US" sz="2600" dirty="0">
                <a:solidFill>
                  <a:schemeClr val="accent3">
                    <a:lumMod val="25000"/>
                  </a:schemeClr>
                </a:solidFill>
                <a:latin typeface="Abadi"/>
              </a:rPr>
              <a:t>‘CCAFS SLC-40’ site is only 0.86 km far away from cost line and 1.29 km from the nearest railroad, but far away from inhabited areas, therefore, not hazardous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SLC-40 Proximities to Railroad and Coastline</a:t>
            </a:r>
          </a:p>
        </p:txBody>
      </p:sp>
      <p:pic>
        <p:nvPicPr>
          <p:cNvPr id="2" name="Picture 1">
            <a:extLst>
              <a:ext uri="{FF2B5EF4-FFF2-40B4-BE49-F238E27FC236}">
                <a16:creationId xmlns:a16="http://schemas.microsoft.com/office/drawing/2014/main" id="{1E210C6A-9CA6-4AA9-ADE4-8C60CEF87DAB}"/>
              </a:ext>
            </a:extLst>
          </p:cNvPr>
          <p:cNvPicPr>
            <a:picLocks noChangeAspect="1"/>
          </p:cNvPicPr>
          <p:nvPr/>
        </p:nvPicPr>
        <p:blipFill>
          <a:blip r:embed="rId3"/>
          <a:stretch>
            <a:fillRect/>
          </a:stretch>
        </p:blipFill>
        <p:spPr>
          <a:xfrm>
            <a:off x="770010" y="1035234"/>
            <a:ext cx="10651979" cy="38953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508166"/>
            <a:ext cx="9895350" cy="4811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is to take the role of a data scientist for a new rocket company, Space Y, that would like to compete with SpaceX</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Desirable answers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Determine the price of each launch by gathering information about SpaceX and creating analytics dashboard for the team as the best way to estimate the total cost for launches is by predicting the successful landings of the first stage of rockets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Determine if SpaceX will reuse the first stage using machine learning model and public information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0800"/>
            <a:ext cx="10651980" cy="4856163"/>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Success rate of the sites is a very important factor to choose the right site for a successful launch, for example, it is 41.7% more likely to launch successfully from the ‘KSC LC-39A’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Successful Launches by Sites</a:t>
            </a:r>
          </a:p>
        </p:txBody>
      </p:sp>
      <p:pic>
        <p:nvPicPr>
          <p:cNvPr id="6" name="Picture 5">
            <a:extLst>
              <a:ext uri="{FF2B5EF4-FFF2-40B4-BE49-F238E27FC236}">
                <a16:creationId xmlns:a16="http://schemas.microsoft.com/office/drawing/2014/main" id="{B749F43E-1BD3-E9CA-3994-BF4F0ECC7414}"/>
              </a:ext>
            </a:extLst>
          </p:cNvPr>
          <p:cNvPicPr>
            <a:picLocks noChangeAspect="1"/>
          </p:cNvPicPr>
          <p:nvPr/>
        </p:nvPicPr>
        <p:blipFill>
          <a:blip r:embed="rId3"/>
          <a:stretch>
            <a:fillRect/>
          </a:stretch>
        </p:blipFill>
        <p:spPr>
          <a:xfrm>
            <a:off x="770010" y="1256146"/>
            <a:ext cx="10651980" cy="39611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4"/>
            <a:ext cx="10551583" cy="4493725"/>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78% launches were successful from this site</a:t>
            </a:r>
          </a:p>
          <a:p>
            <a:pPr>
              <a:lnSpc>
                <a:spcPct val="100000"/>
              </a:lnSpc>
              <a:spcBef>
                <a:spcPts val="1400"/>
              </a:spcBef>
            </a:pPr>
            <a:r>
              <a:rPr lang="en-US" sz="2200" dirty="0">
                <a:solidFill>
                  <a:schemeClr val="accent3">
                    <a:lumMod val="25000"/>
                  </a:schemeClr>
                </a:solidFill>
                <a:latin typeface="Abadi"/>
              </a:rPr>
              <a:t>It is likely to choose this site as the most reliable for successful launches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Rate for KSC LC-39A Site</a:t>
            </a:r>
          </a:p>
        </p:txBody>
      </p:sp>
      <p:pic>
        <p:nvPicPr>
          <p:cNvPr id="2" name="Picture 1">
            <a:extLst>
              <a:ext uri="{FF2B5EF4-FFF2-40B4-BE49-F238E27FC236}">
                <a16:creationId xmlns:a16="http://schemas.microsoft.com/office/drawing/2014/main" id="{4D778C43-6608-CA39-513E-B13557495217}"/>
              </a:ext>
            </a:extLst>
          </p:cNvPr>
          <p:cNvPicPr>
            <a:picLocks noChangeAspect="1"/>
          </p:cNvPicPr>
          <p:nvPr/>
        </p:nvPicPr>
        <p:blipFill>
          <a:blip r:embed="rId4"/>
          <a:stretch>
            <a:fillRect/>
          </a:stretch>
        </p:blipFill>
        <p:spPr>
          <a:xfrm>
            <a:off x="734027" y="1271017"/>
            <a:ext cx="10723946" cy="36484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4"/>
            <a:ext cx="10651978" cy="430623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Booster version ‘B4’ is the most successful for payload over 8,000 kg</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has the most successful rate for payload ranging from 2,000 to 4,000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by Booster Version for all Sites</a:t>
            </a:r>
          </a:p>
        </p:txBody>
      </p:sp>
      <p:pic>
        <p:nvPicPr>
          <p:cNvPr id="2" name="Picture 1">
            <a:extLst>
              <a:ext uri="{FF2B5EF4-FFF2-40B4-BE49-F238E27FC236}">
                <a16:creationId xmlns:a16="http://schemas.microsoft.com/office/drawing/2014/main" id="{8722182B-E964-5BB9-E738-7FB0CDFDC89A}"/>
              </a:ext>
            </a:extLst>
          </p:cNvPr>
          <p:cNvPicPr>
            <a:picLocks noChangeAspect="1"/>
          </p:cNvPicPr>
          <p:nvPr/>
        </p:nvPicPr>
        <p:blipFill>
          <a:blip r:embed="rId3"/>
          <a:stretch>
            <a:fillRect/>
          </a:stretch>
        </p:blipFill>
        <p:spPr>
          <a:xfrm>
            <a:off x="770010" y="1183824"/>
            <a:ext cx="10651979" cy="390509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66981"/>
            <a:ext cx="10651980" cy="4952369"/>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4 Classification models were built and their best accuracy and the accuracy against the test dataset were plotted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‘Support Vector Machine’ and the ‘Decision Tree’ models have the highest accuracy of 94%, where the highest accuracy (100%) against the test dataset is achieved by the ‘K-nearest </a:t>
            </a:r>
            <a:r>
              <a:rPr lang="en-US" sz="2200" dirty="0" err="1">
                <a:solidFill>
                  <a:schemeClr val="accent3">
                    <a:lumMod val="25000"/>
                  </a:schemeClr>
                </a:solidFill>
                <a:latin typeface="Abadi" panose="020B0604020104020204" pitchFamily="34" charset="0"/>
              </a:rPr>
              <a:t>Neighbours’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D104700-C34E-3DAE-0FC5-B8B20615922E}"/>
              </a:ext>
            </a:extLst>
          </p:cNvPr>
          <p:cNvPicPr>
            <a:picLocks noChangeAspect="1"/>
          </p:cNvPicPr>
          <p:nvPr/>
        </p:nvPicPr>
        <p:blipFill>
          <a:blip r:embed="rId3"/>
          <a:stretch>
            <a:fillRect/>
          </a:stretch>
        </p:blipFill>
        <p:spPr>
          <a:xfrm>
            <a:off x="770010" y="2051831"/>
            <a:ext cx="10651980" cy="30757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48508"/>
            <a:ext cx="10932463" cy="481214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best performing model against the test dataset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‘K-nearest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 shows that ‘0’ False Positive and ‘0’ False Negative were predicted by that model against the test dataset</a:t>
            </a:r>
          </a:p>
          <a:p>
            <a:pPr>
              <a:lnSpc>
                <a:spcPct val="100000"/>
              </a:lnSpc>
              <a:spcBef>
                <a:spcPts val="1400"/>
              </a:spcBef>
            </a:pPr>
            <a:r>
              <a:rPr lang="en-US" sz="2200" dirty="0">
                <a:solidFill>
                  <a:schemeClr val="accent3">
                    <a:lumMod val="25000"/>
                  </a:schemeClr>
                </a:solidFill>
                <a:latin typeface="Abadi" panose="020B0604020104020204" pitchFamily="34" charset="0"/>
              </a:rPr>
              <a:t>Thus, this model was 100% successful to predict success and failure against the test dataset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09075169-074C-327C-A126-E14A3627B48E}"/>
              </a:ext>
            </a:extLst>
          </p:cNvPr>
          <p:cNvPicPr>
            <a:picLocks noChangeAspect="1"/>
          </p:cNvPicPr>
          <p:nvPr/>
        </p:nvPicPr>
        <p:blipFill>
          <a:blip r:embed="rId3"/>
          <a:stretch>
            <a:fillRect/>
          </a:stretch>
        </p:blipFill>
        <p:spPr>
          <a:xfrm>
            <a:off x="770010" y="1753069"/>
            <a:ext cx="4749800" cy="310525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94645"/>
            <a:ext cx="10592088" cy="502470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collection sources were utilized to fulfil data requirements</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 helped prepare the data for supervised learning at the later stage</a:t>
            </a:r>
          </a:p>
          <a:p>
            <a:pPr>
              <a:lnSpc>
                <a:spcPct val="100000"/>
              </a:lnSpc>
              <a:spcBef>
                <a:spcPts val="1400"/>
              </a:spcBef>
            </a:pPr>
            <a:r>
              <a:rPr lang="en-US" sz="2200" dirty="0">
                <a:solidFill>
                  <a:schemeClr val="accent3">
                    <a:lumMod val="25000"/>
                  </a:schemeClr>
                </a:solidFill>
                <a:latin typeface="Abadi" panose="020B0604020104020204" pitchFamily="34" charset="0"/>
              </a:rPr>
              <a:t>EDA helped understand the data and the stories and patterns in them through queries and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The interactive analytics helped find proximities of sites and analyze success rate for launch sites and payload range through quick dropdown selection and payload ranging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Ø"/>
            </a:pPr>
            <a:r>
              <a:rPr lang="en-US" sz="2200" dirty="0">
                <a:solidFill>
                  <a:schemeClr val="accent3">
                    <a:lumMod val="25000"/>
                  </a:schemeClr>
                </a:solidFill>
                <a:latin typeface="Abadi" panose="020B0604020104020204" pitchFamily="34" charset="0"/>
              </a:rPr>
              <a:t> The best launch site is ‘KSC LC-39A’</a:t>
            </a:r>
          </a:p>
          <a:p>
            <a:pPr>
              <a:lnSpc>
                <a:spcPct val="100000"/>
              </a:lnSpc>
              <a:spcBef>
                <a:spcPts val="1400"/>
              </a:spcBef>
              <a:buFont typeface="Wingdings" pitchFamily="2" charset="2"/>
              <a:buChar char="Ø"/>
            </a:pPr>
            <a:r>
              <a:rPr lang="en-US" sz="2200" dirty="0">
                <a:solidFill>
                  <a:schemeClr val="accent3">
                    <a:lumMod val="25000"/>
                  </a:schemeClr>
                </a:solidFill>
                <a:latin typeface="Abadi" panose="020B0604020104020204" pitchFamily="34" charset="0"/>
              </a:rPr>
              <a:t> Although most of the mission was successful, the landing outcome trends to improve within time and increasing number of flights, and perhaps, improvement of technology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285592"/>
            <a:ext cx="10601141" cy="49252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to Project: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4"/>
              </a:rPr>
              <a:t>https://github.com/khhaledahmaad/IBM-Data-Science-Professional-Certificate.git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Tools used for flowcharts:</a:t>
            </a:r>
          </a:p>
          <a:p>
            <a:pPr lvl="1">
              <a:lnSpc>
                <a:spcPct val="100000"/>
              </a:lnSpc>
              <a:spcBef>
                <a:spcPts val="1400"/>
              </a:spcBef>
            </a:pPr>
            <a:r>
              <a:rPr lang="en-US" sz="1800" dirty="0" err="1">
                <a:solidFill>
                  <a:schemeClr val="accent3">
                    <a:lumMod val="25000"/>
                  </a:schemeClr>
                </a:solidFill>
                <a:latin typeface="Abadi" panose="020B0604020104020204" pitchFamily="34" charset="0"/>
              </a:rPr>
              <a:t>Diagram.net</a:t>
            </a: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hlinkClick r:id="rId5"/>
              </a:rPr>
              <a:t>https://www.diagrams.net/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Thanks, and accreditation:</a:t>
            </a:r>
          </a:p>
          <a:p>
            <a:pPr lvl="1">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IBM: </a:t>
            </a:r>
            <a:r>
              <a:rPr lang="en-US" sz="1800" dirty="0">
                <a:solidFill>
                  <a:schemeClr val="accent3">
                    <a:lumMod val="25000"/>
                  </a:schemeClr>
                </a:solidFill>
                <a:latin typeface="Abadi" panose="020B0604020104020204" pitchFamily="34" charset="0"/>
                <a:hlinkClick r:id="rId6"/>
              </a:rPr>
              <a:t>https://www.ibm.com/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Coursera: </a:t>
            </a:r>
            <a:r>
              <a:rPr lang="en-US" sz="1800" dirty="0">
                <a:solidFill>
                  <a:schemeClr val="accent3">
                    <a:lumMod val="25000"/>
                  </a:schemeClr>
                </a:solidFill>
                <a:latin typeface="Abadi" panose="020B0604020104020204" pitchFamily="34" charset="0"/>
                <a:hlinkClick r:id="rId7"/>
              </a:rPr>
              <a:t>https://www.coursera.org/</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a:t>
            </a:r>
          </a:p>
          <a:p>
            <a:pPr lvl="1">
              <a:lnSpc>
                <a:spcPct val="120000"/>
              </a:lnSpc>
              <a:spcBef>
                <a:spcPts val="1400"/>
              </a:spcBef>
            </a:pPr>
            <a:r>
              <a:rPr lang="en-US" sz="7600" dirty="0">
                <a:solidFill>
                  <a:schemeClr val="bg2">
                    <a:lumMod val="50000"/>
                  </a:schemeClr>
                </a:solidFill>
                <a:latin typeface="Abadi"/>
              </a:rPr>
              <a:t>How data was collected is described</a:t>
            </a:r>
          </a:p>
          <a:p>
            <a:pPr>
              <a:lnSpc>
                <a:spcPct val="120000"/>
              </a:lnSpc>
              <a:spcBef>
                <a:spcPts val="1400"/>
              </a:spcBef>
            </a:pPr>
            <a:r>
              <a:rPr lang="en-US" sz="8800" dirty="0">
                <a:solidFill>
                  <a:schemeClr val="accent3">
                    <a:lumMod val="25000"/>
                  </a:schemeClr>
                </a:solidFill>
                <a:latin typeface="Abadi"/>
              </a:rPr>
              <a:t>Data Wrangling</a:t>
            </a:r>
          </a:p>
          <a:p>
            <a:pPr lvl="1">
              <a:lnSpc>
                <a:spcPct val="120000"/>
              </a:lnSpc>
              <a:spcBef>
                <a:spcPts val="1400"/>
              </a:spcBef>
            </a:pPr>
            <a:r>
              <a:rPr lang="en-US" sz="7600" dirty="0">
                <a:solidFill>
                  <a:schemeClr val="bg2">
                    <a:lumMod val="50000"/>
                  </a:schemeClr>
                </a:solidFill>
                <a:latin typeface="Abadi"/>
              </a:rPr>
              <a:t>How data was processed is described</a:t>
            </a:r>
          </a:p>
          <a:p>
            <a:pPr>
              <a:lnSpc>
                <a:spcPct val="120000"/>
              </a:lnSpc>
              <a:spcBef>
                <a:spcPts val="1400"/>
              </a:spcBef>
            </a:pPr>
            <a:r>
              <a:rPr lang="en-US" sz="8800" dirty="0">
                <a:solidFill>
                  <a:schemeClr val="accent3">
                    <a:lumMod val="25000"/>
                  </a:schemeClr>
                </a:solidFill>
                <a:latin typeface="Abadi"/>
              </a:rPr>
              <a:t>Exploratory data analysis (EDA) is performed using visualization and SQL</a:t>
            </a:r>
          </a:p>
          <a:p>
            <a:pPr>
              <a:lnSpc>
                <a:spcPct val="120000"/>
              </a:lnSpc>
              <a:spcBef>
                <a:spcPts val="1400"/>
              </a:spcBef>
            </a:pPr>
            <a:r>
              <a:rPr lang="en-US" sz="8800" dirty="0">
                <a:solidFill>
                  <a:schemeClr val="accent3">
                    <a:lumMod val="25000"/>
                  </a:schemeClr>
                </a:solidFill>
                <a:latin typeface="Abadi"/>
              </a:rPr>
              <a:t>Interactive visual analytics is performed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Predictive analysis is performed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 is described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8847"/>
            <a:ext cx="10515600" cy="4868116"/>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The datasets were collected </a:t>
            </a:r>
            <a:r>
              <a:rPr lang="en-US" sz="2400">
                <a:solidFill>
                  <a:schemeClr val="accent3">
                    <a:lumMod val="25000"/>
                  </a:schemeClr>
                </a:solidFill>
                <a:latin typeface="Abadi" panose="020B0604020104020204" pitchFamily="34" charset="0"/>
              </a:rPr>
              <a:t>using;</a:t>
            </a:r>
          </a:p>
          <a:p>
            <a:pPr lvl="1">
              <a:lnSpc>
                <a:spcPct val="100000"/>
              </a:lnSpc>
              <a:spcBef>
                <a:spcPts val="1400"/>
              </a:spcBef>
              <a:buFont typeface="Courier New" panose="02070309020205020404" pitchFamily="49" charset="0"/>
              <a:buChar char="o"/>
            </a:pPr>
            <a:r>
              <a:rPr lang="en-US" sz="2000">
                <a:solidFill>
                  <a:schemeClr val="accent3">
                    <a:lumMod val="25000"/>
                  </a:schemeClr>
                </a:solidFill>
                <a:latin typeface="Abadi" panose="020B0604020104020204" pitchFamily="34" charset="0"/>
              </a:rPr>
              <a:t>SpaceX API (</a:t>
            </a:r>
            <a:r>
              <a:rPr lang="en-US" sz="2000">
                <a:solidFill>
                  <a:schemeClr val="accent3">
                    <a:lumMod val="25000"/>
                  </a:schemeClr>
                </a:solidFill>
                <a:latin typeface="Abadi" panose="020B0604020104020204" pitchFamily="34" charset="0"/>
                <a:hlinkClick r:id="rId3"/>
              </a:rPr>
              <a:t>https://api.spacexdata.com/v4</a:t>
            </a:r>
            <a:r>
              <a:rPr lang="en-US" sz="2000">
                <a:solidFill>
                  <a:schemeClr val="accent3">
                    <a:lumMod val="25000"/>
                  </a:schemeClr>
                </a:solidFill>
                <a:latin typeface="Abadi" panose="020B0604020104020204" pitchFamily="34" charset="0"/>
              </a:rPr>
              <a:t>)</a:t>
            </a:r>
          </a:p>
          <a:p>
            <a:pPr lvl="1">
              <a:lnSpc>
                <a:spcPct val="100000"/>
              </a:lnSpc>
              <a:spcBef>
                <a:spcPts val="1400"/>
              </a:spcBef>
              <a:buFont typeface="Courier New" panose="02070309020205020404" pitchFamily="49" charset="0"/>
              <a:buChar char="o"/>
            </a:pPr>
            <a:r>
              <a:rPr lang="en-US" sz="2000">
                <a:solidFill>
                  <a:schemeClr val="accent3">
                    <a:lumMod val="25000"/>
                  </a:schemeClr>
                </a:solidFill>
                <a:latin typeface="Abadi" panose="020B0604020104020204" pitchFamily="34" charset="0"/>
              </a:rPr>
              <a:t>Web Scaping from Wikipedia (</a:t>
            </a:r>
            <a:r>
              <a:rPr lang="en-US" sz="2000">
                <a:solidFill>
                  <a:schemeClr val="accent3">
                    <a:lumMod val="25000"/>
                  </a:schemeClr>
                </a:solidFill>
                <a:latin typeface="Abadi" panose="020B0604020104020204" pitchFamily="34" charset="0"/>
                <a:hlinkClick r:id="rId4"/>
              </a:rPr>
              <a:t>https://en.wikipedia.org/wiki/List_of_Falcon\_9\_and_Falcon_Heavy_launches</a:t>
            </a:r>
            <a:r>
              <a:rPr lang="en-US" sz="2000">
                <a:solidFill>
                  <a:schemeClr val="accent3">
                    <a:lumMod val="25000"/>
                  </a:schemeClr>
                </a:solidFill>
                <a:latin typeface="Abadi" panose="020B0604020104020204" pitchFamily="34" charset="0"/>
              </a:rPr>
              <a:t>)</a:t>
            </a:r>
            <a:r>
              <a:rPr lang="en-US" sz="1800">
                <a:solidFill>
                  <a:schemeClr val="accent3">
                    <a:lumMod val="25000"/>
                  </a:schemeClr>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pic>
        <p:nvPicPr>
          <p:cNvPr id="3" name="Picture 2" descr="Graphical user interface, table&#10;&#10;Description automatically generated">
            <a:extLst>
              <a:ext uri="{FF2B5EF4-FFF2-40B4-BE49-F238E27FC236}">
                <a16:creationId xmlns:a16="http://schemas.microsoft.com/office/drawing/2014/main" id="{0ED6A4EB-B5FD-DD33-CA18-0A6441941077}"/>
              </a:ext>
            </a:extLst>
          </p:cNvPr>
          <p:cNvPicPr>
            <a:picLocks noChangeAspect="1"/>
          </p:cNvPicPr>
          <p:nvPr/>
        </p:nvPicPr>
        <p:blipFill>
          <a:blip r:embed="rId5"/>
          <a:stretch>
            <a:fillRect/>
          </a:stretch>
        </p:blipFill>
        <p:spPr>
          <a:xfrm>
            <a:off x="906390" y="3255639"/>
            <a:ext cx="9710874" cy="306371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58179"/>
            <a:ext cx="8587213" cy="4467394"/>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by a GET API call to the SpaceX API, and the response was converted to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format, which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was normalized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Self-defined helper functions were used to populate and normalize only the relevant columns and data </a:t>
            </a:r>
          </a:p>
          <a:p>
            <a:pPr>
              <a:lnSpc>
                <a:spcPct val="100000"/>
              </a:lnSpc>
              <a:spcBef>
                <a:spcPts val="1400"/>
              </a:spcBef>
            </a:pPr>
            <a:r>
              <a:rPr lang="en-US" sz="2200" dirty="0">
                <a:solidFill>
                  <a:schemeClr val="accent3">
                    <a:lumMod val="25000"/>
                  </a:schemeClr>
                </a:solidFill>
                <a:latin typeface="Abadi" panose="020B0604020104020204" pitchFamily="34" charset="0"/>
              </a:rPr>
              <a:t>Only data for ‘Falcon 9’ was taken and the missing data was handled</a:t>
            </a:r>
          </a:p>
          <a:p>
            <a:pPr marL="0" indent="0">
              <a:lnSpc>
                <a:spcPct val="100000"/>
              </a:lnSpc>
              <a:spcBef>
                <a:spcPts val="1400"/>
              </a:spcBef>
              <a:buNone/>
            </a:pPr>
            <a:endParaRPr lang="en-US" sz="2200" dirty="0">
              <a:solidFill>
                <a:schemeClr val="accent3">
                  <a:lumMod val="25000"/>
                </a:schemeClr>
              </a:solidFill>
              <a:latin typeface="Abadi"/>
            </a:endParaRPr>
          </a:p>
          <a:p>
            <a:pPr>
              <a:buFont typeface="Wingdings" pitchFamily="2" charset="2"/>
              <a:buChar char="q"/>
            </a:pPr>
            <a:r>
              <a:rPr lang="en-US" sz="2200" dirty="0"/>
              <a:t> Source Code:</a:t>
            </a:r>
          </a:p>
          <a:p>
            <a:pPr lvl="1">
              <a:buFont typeface="Courier New" panose="02070309020205020404" pitchFamily="49" charset="0"/>
              <a:buChar char="o"/>
            </a:pPr>
            <a:r>
              <a:rPr lang="en-US" sz="1800" dirty="0">
                <a:hlinkClick r:id="rId4"/>
              </a:rPr>
              <a:t>https://github.com/khhaledahmaad/IBM-Data-Science-Professional-Certificate/blob/14bd495b945037a64f8381ac41d98005c7696b01/Applied%20Data%20Science%20Capstone/week1/Collecting%20the%20Data/jupyter-labs-spacex-data-collection-api.ipynb</a:t>
            </a:r>
            <a:endParaRPr lang="en-US" sz="1800" dirty="0"/>
          </a:p>
          <a:p>
            <a:pPr lvl="1">
              <a:buFont typeface="Courier New" panose="02070309020205020404" pitchFamily="49" charset="0"/>
              <a:buChar char="o"/>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pic>
        <p:nvPicPr>
          <p:cNvPr id="5" name="Picture 4" descr="A screenshot of a phone&#10;&#10;Description automatically generated with medium confidence">
            <a:extLst>
              <a:ext uri="{FF2B5EF4-FFF2-40B4-BE49-F238E27FC236}">
                <a16:creationId xmlns:a16="http://schemas.microsoft.com/office/drawing/2014/main" id="{CF62AC99-CB13-8BE5-10E2-CB9FF18311E7}"/>
              </a:ext>
            </a:extLst>
          </p:cNvPr>
          <p:cNvPicPr>
            <a:picLocks noChangeAspect="1"/>
          </p:cNvPicPr>
          <p:nvPr/>
        </p:nvPicPr>
        <p:blipFill>
          <a:blip r:embed="rId5"/>
          <a:stretch>
            <a:fillRect/>
          </a:stretch>
        </p:blipFill>
        <p:spPr>
          <a:xfrm>
            <a:off x="10086680" y="1558178"/>
            <a:ext cx="1284582" cy="419893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2" y="1555423"/>
            <a:ext cx="8845328" cy="4470150"/>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Data was collected by a GET API call to the Wikipedia Page, and the response was converted to text (html) format, which (text) was normalized to a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Self-defined helper functions were used to populate and normalize only the relevant columns and data </a:t>
            </a:r>
          </a:p>
          <a:p>
            <a:pPr>
              <a:lnSpc>
                <a:spcPct val="100000"/>
              </a:lnSpc>
              <a:spcBef>
                <a:spcPts val="1400"/>
              </a:spcBef>
            </a:pPr>
            <a:r>
              <a:rPr lang="en-US" sz="2000" dirty="0">
                <a:solidFill>
                  <a:schemeClr val="accent3">
                    <a:lumMod val="25000"/>
                  </a:schemeClr>
                </a:solidFill>
                <a:latin typeface="Abadi" panose="020B0604020104020204" pitchFamily="34" charset="0"/>
              </a:rPr>
              <a:t>Relevant columns and data were extracted from the table elements        (‘table’, ‘</a:t>
            </a:r>
            <a:r>
              <a:rPr lang="en-US" sz="2000" dirty="0" err="1">
                <a:solidFill>
                  <a:schemeClr val="accent3">
                    <a:lumMod val="25000"/>
                  </a:schemeClr>
                </a:solidFill>
                <a:latin typeface="Abadi" panose="020B0604020104020204" pitchFamily="34" charset="0"/>
              </a:rPr>
              <a:t>th</a:t>
            </a:r>
            <a:r>
              <a:rPr lang="en-US" sz="2000" dirty="0">
                <a:solidFill>
                  <a:schemeClr val="accent3">
                    <a:lumMod val="25000"/>
                  </a:schemeClr>
                </a:solidFill>
                <a:latin typeface="Abadi" panose="020B0604020104020204" pitchFamily="34" charset="0"/>
              </a:rPr>
              <a:t>’ and ‘tr’) from the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object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q"/>
            </a:pPr>
            <a:r>
              <a:rPr lang="en-US" sz="2000" dirty="0">
                <a:solidFill>
                  <a:schemeClr val="accent3">
                    <a:lumMod val="25000"/>
                  </a:schemeClr>
                </a:solidFill>
                <a:latin typeface="Abadi" panose="020B0604020104020204" pitchFamily="34" charset="0"/>
              </a:rPr>
              <a:t> Source Code:</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hlinkClick r:id="rId4"/>
              </a:rPr>
              <a:t>https://github.com/khhaledahmaad/IBM-Data-Science-Professional-Certificate/blob/14bd495b945037a64f8381ac41d98005c7696b01/Applied Data Science Capstone/week1/Collecting the Data/jupyter-labs-webscraping.ipynb</a:t>
            </a:r>
            <a:endParaRPr lang="en-US" sz="16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pic>
        <p:nvPicPr>
          <p:cNvPr id="7" name="Picture 6" descr="Diagram&#10;&#10;Description automatically generated">
            <a:extLst>
              <a:ext uri="{FF2B5EF4-FFF2-40B4-BE49-F238E27FC236}">
                <a16:creationId xmlns:a16="http://schemas.microsoft.com/office/drawing/2014/main" id="{2820DCF2-6949-E705-2C5D-30DCA0D466B9}"/>
              </a:ext>
            </a:extLst>
          </p:cNvPr>
          <p:cNvPicPr>
            <a:picLocks noChangeAspect="1"/>
          </p:cNvPicPr>
          <p:nvPr/>
        </p:nvPicPr>
        <p:blipFill>
          <a:blip r:embed="rId5"/>
          <a:stretch>
            <a:fillRect/>
          </a:stretch>
        </p:blipFill>
        <p:spPr>
          <a:xfrm>
            <a:off x="10105533" y="1555423"/>
            <a:ext cx="1316453" cy="428461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845</TotalTime>
  <Words>3241</Words>
  <Application>Microsoft Macintosh PowerPoint</Application>
  <PresentationFormat>Widescreen</PresentationFormat>
  <Paragraphs>484</Paragraphs>
  <Slides>49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Abadi</vt:lpstr>
      <vt:lpstr>Arial</vt:lpstr>
      <vt:lpstr>Calibri</vt:lpstr>
      <vt:lpstr>Calibri Light</vt:lpstr>
      <vt:lpstr>Courier New</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Ahmed, Khaled</cp:lastModifiedBy>
  <cp:revision>228</cp:revision>
  <dcterms:created xsi:type="dcterms:W3CDTF">2021-04-29T18:58:34Z</dcterms:created>
  <dcterms:modified xsi:type="dcterms:W3CDTF">2022-06-02T09:04:57Z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